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556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58FE-883B-8C3F-88E4-0D6F8D11E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6C0DC-B40E-2B72-B438-DA6DDBE334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E89FD-6C2E-1E26-E67E-5150EF7A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1ED7-B1A0-6761-2EED-4272956E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AA554-5E23-DADB-64FF-36E4538E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56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AB6B-C054-B954-FCAA-59B171DE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927AA-FAA9-5C30-778D-E3F3BD9BF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0F752-1A6C-7ABA-512D-24EB2228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5C80C-9A6D-679C-83F9-EF87F026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5C5A-B4E4-C39F-BC0A-6A622A8F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65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CA4C8-2890-E5CB-7115-66274933C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8985D-CC81-EB69-8277-FFF0CD4FD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0938D-1680-F278-4204-33434B171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53D75-3FD2-77D7-751F-60824EC0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A226-D553-DF0E-BFEB-1E3F20A1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85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3D5B-E88E-B8AC-E01B-2597994F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D304-DC86-1FF5-32B7-21C2520BE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AC952-F0CE-C73F-88EF-2ED832CF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8EBE9-93C1-9097-39C4-F18DB2F5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1CF29-7F69-6087-6B47-DF7E48B4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67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B792-A34F-00FB-2C2E-F09486F2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080F6-B2D5-651D-C404-FE0E47B30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25B01-867E-7CC5-30AE-12A93A4B3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4DC6-86B3-560C-AC3C-762A096D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8D415-81D3-C882-A11A-B5C30599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433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5EA4-9B32-6EE6-7091-1FB9D32BA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09769-5D7D-7A3F-8ED7-39B9D2520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B604F-83CE-D5FD-2E4E-20CFFEC94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F414A-9573-DDB7-76EB-CE2DF5270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811C7-7607-AF22-B114-6B8FE056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36571-4C21-7F22-6448-335CA586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018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A5D6-F567-A3B0-0C04-8344C740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2885C-16A2-983B-544B-3D512416C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930FC-7786-238E-9B8D-C006755AB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4261-519C-2A82-C14F-CB7CA31C6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E7E7B-D5B0-998E-35B3-08D1780AE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18380-F7C7-1914-BB8F-1574A325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441BF-DDA5-2678-DCE9-F615673F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8E5C2-A598-81D5-E6DA-D067CEC2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3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0BE3-2BE4-A40A-CB2A-370A03C1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BAACA-0919-1D38-F693-C94D2DDA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D2200-3D37-8B21-88AF-FB0A7C82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D5945-EB26-7585-68E3-E5D4A5DB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687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21C5E-FDD5-2272-034F-1BBC623B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2779A-1706-2BFD-AB3B-DA81B80C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65EF3-0638-9C46-9441-2BA3627EB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870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FB91-7492-1D7D-03B2-47AB1EBBA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8FD7-2D83-0C0E-5019-8CA43DEDD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E4E05-39A0-AFF3-86AF-BD2586952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E5F87-16E8-ABF9-D1E6-51F667F8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7BCBE-B7AF-2417-DE8C-76782F4C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450FA-C3A7-51FD-2E41-93745264A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8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1CD0-C784-85DD-47D4-D6203EC0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371E91-EAD7-8D44-A778-D965564FA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007E-DCAF-ADC2-FCFC-4C8FF8DD7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5DA8-D959-1E37-E560-288255CB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403EB-78E8-5B7E-2497-933A8FFD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9586A-678B-48F9-7225-1D716A07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71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B61C0-5109-CDB9-8EC0-EDE2D253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0CE8F-4826-B74F-5601-1EBC8CAB6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25E8-7651-E0EF-37C7-C15A20585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E2825-F53B-44ED-8CEC-FD1960B4FCFC}" type="datetimeFigureOut">
              <a:rPr lang="ru-RU" smtClean="0"/>
              <a:t>03.02.2026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35478-2C1F-D50B-12A3-8651F6A1E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D8D6A-C43C-567E-2D69-78A98B3E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901D11-3BD8-4B5F-964A-82609DA537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14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tinkercad.com/projects/Basics-of-Arduino-TINKERCAD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07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Arduino nədir?</a:t>
            </a:r>
          </a:p>
          <a:p>
            <a:endParaRPr lang="en-US" sz="1400"/>
          </a:p>
          <a:p>
            <a:r>
              <a:rPr lang="en-US" sz="1400"/>
              <a:t>Arduino — ətrafındakı dünyanı hiss edib ona reaksiya verə bilən sadə elektron “beyin”dir.</a:t>
            </a:r>
          </a:p>
          <a:p>
            <a:r>
              <a:rPr lang="en-US" sz="1400"/>
              <a:t>O, təkcə bir lövhə (kart) deyil, fikri real həyata çevirməyə kömək edən bir vasitədir.</a:t>
            </a:r>
          </a:p>
          <a:p>
            <a:endParaRPr lang="en-US" sz="1400"/>
          </a:p>
          <a:p>
            <a:r>
              <a:rPr lang="en-US" sz="1400"/>
              <a:t>Sən Arduino-ya belə deyirsən: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“Əgər qapı açılsa, işıq yansın”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“Əgər temperatur artsa, fan işləsin”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“Əgər düyməyə basılsa, motor fırlansın”</a:t>
            </a:r>
          </a:p>
          <a:p>
            <a:endParaRPr lang="en-US" sz="1400"/>
          </a:p>
          <a:p>
            <a:r>
              <a:rPr lang="en-US" sz="1400"/>
              <a:t>Arduino bu tapşırıqları dinləyir, anlayır və icra edir.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Arduino üç əsas işi görür</a:t>
            </a:r>
            <a:r>
              <a:rPr lang="en-US" sz="1400"/>
              <a:t>:</a:t>
            </a:r>
          </a:p>
          <a:p>
            <a:endParaRPr lang="en-US" sz="1400"/>
          </a:p>
          <a:p>
            <a:r>
              <a:rPr lang="en-US" sz="1400"/>
              <a:t>Hiss edir</a:t>
            </a:r>
            <a:r>
              <a:rPr lang="az-Latn-AZ" sz="1400"/>
              <a:t>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Temperaturu, işığı, məsafəni, səsi, hərəkəti və s. sensorlar vasitəsilə oxuyur.</a:t>
            </a:r>
          </a:p>
          <a:p>
            <a:endParaRPr lang="en-US" sz="1400"/>
          </a:p>
          <a:p>
            <a:r>
              <a:rPr lang="en-US" sz="1400"/>
              <a:t>Düşünür</a:t>
            </a:r>
            <a:r>
              <a:rPr lang="az-Latn-AZ" sz="1400"/>
              <a:t>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Sən ona əvvəlcədən yazdığın qaydalara əsasən qərar verir.</a:t>
            </a:r>
          </a:p>
          <a:p>
            <a:endParaRPr lang="en-US" sz="1400"/>
          </a:p>
          <a:p>
            <a:r>
              <a:rPr lang="en-US" sz="1400"/>
              <a:t>Hərəkətə keçir</a:t>
            </a:r>
            <a:r>
              <a:rPr lang="az-Latn-AZ" sz="1400"/>
              <a:t>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 yandırır, motoru fırladır, rele açır, səs çıxarır və s.</a:t>
            </a:r>
          </a:p>
          <a:p>
            <a:endParaRPr lang="en-US" sz="1400"/>
          </a:p>
          <a:p>
            <a:r>
              <a:rPr lang="en-US" sz="1400"/>
              <a:t>Yəni Arduino giriş alır → qərar verir → çıxış yaradır.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21565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Set üçün nələr lazımdır.</a:t>
            </a:r>
          </a:p>
          <a:p>
            <a:endParaRPr lang="az-Latn-AZ" sz="1400"/>
          </a:p>
          <a:p>
            <a:r>
              <a:rPr lang="az-Latn-AZ" sz="1400"/>
              <a:t>1) Arduino kartı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1C652-73A7-ECA3-5292-C3531195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0" y="1025213"/>
            <a:ext cx="5090601" cy="375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5CD95-D52D-FF66-F89D-ACF7AD48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651" y="2724579"/>
            <a:ext cx="3914349" cy="4115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1F8721-ADD4-FCBD-FF93-8597953F33BB}"/>
              </a:ext>
            </a:extLst>
          </p:cNvPr>
          <p:cNvSpPr txBox="1"/>
          <p:nvPr/>
        </p:nvSpPr>
        <p:spPr>
          <a:xfrm>
            <a:off x="7480570" y="18181"/>
            <a:ext cx="47114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/>
              <a:t>Arduino kartı qoşmaq üçün kabel</a:t>
            </a:r>
          </a:p>
          <a:p>
            <a:r>
              <a:rPr lang="az-Latn-AZ" sz="1200"/>
              <a:t>USB A to B</a:t>
            </a:r>
          </a:p>
          <a:p>
            <a:endParaRPr lang="az-Latn-AZ" sz="1200"/>
          </a:p>
          <a:p>
            <a:r>
              <a:rPr lang="en-US" sz="1200"/>
              <a:t>Bu ifadə kabelin iki ucunun formasını bildirir.</a:t>
            </a:r>
          </a:p>
          <a:p>
            <a:r>
              <a:rPr lang="en-US" sz="1200"/>
              <a:t>Yəni: bir ucu USB Type-A digər ucu USB Type-B dir.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USB-A: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kompüterlərdə ən çox gördüyümüz düzbucaqlı portdur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laptop, desktop, powerbank, adapter tərəfi olur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“host” rolunu oynayır (enerji və məlumatı göndərir)</a:t>
            </a:r>
            <a:endParaRPr lang="az-Latn-AZ" sz="1200"/>
          </a:p>
          <a:p>
            <a:endParaRPr lang="az-Latn-AZ" sz="1200"/>
          </a:p>
          <a:p>
            <a:r>
              <a:rPr lang="en-US" sz="1200"/>
              <a:t>USB-B: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kvadrat formalı, üst küncləri bir az kəsilmiş olur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əsasən printerlərdə və Arduino Uno-da istifadə olunur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“device” tərəfidir (enerji və məlumatı qəbul edir)</a:t>
            </a:r>
            <a:endParaRPr lang="az-Latn-AZ" sz="1200"/>
          </a:p>
          <a:p>
            <a:endParaRPr lang="ru-RU" sz="1200"/>
          </a:p>
        </p:txBody>
      </p:sp>
    </p:spTree>
    <p:extLst>
      <p:ext uri="{BB962C8B-B14F-4D97-AF65-F5344CB8AC3E}">
        <p14:creationId xmlns:p14="http://schemas.microsoft.com/office/powerpoint/2010/main" val="25298689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476906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566434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41438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862609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938772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891264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00827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031358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509851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7835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Arduino-da bu necə işləyir?</a:t>
            </a:r>
          </a:p>
          <a:p>
            <a:endParaRPr lang="en-US" sz="1400"/>
          </a:p>
          <a:p>
            <a:r>
              <a:rPr lang="en-US" sz="1400"/>
              <a:t>Arduino Uno üçün: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USB-A → kompüterə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USB-B → Arduino kartına</a:t>
            </a:r>
          </a:p>
          <a:p>
            <a:endParaRPr lang="en-US" sz="1400"/>
          </a:p>
          <a:p>
            <a:r>
              <a:rPr lang="en-US" sz="1400"/>
              <a:t>Bu kabel: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Arduino-ya enerji verir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kod yükləməyə imkan yaradır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serial monitor əlaqəsini təmin edir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FBEC5E-DDB7-FCCF-B74E-6E751BDF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651" y="2724579"/>
            <a:ext cx="3914349" cy="41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60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833445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368350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77905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71674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59830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209850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211079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822468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271062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2074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Breadboard</a:t>
            </a:r>
            <a:r>
              <a:rPr lang="en-US" sz="1400"/>
              <a:t> — lehimləmədən (yapışdırmadan) elektron dövrə yığmaq üçün istifadə olunan məşq lövhəsidir.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Breadboard: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naqilləri bir-birinə bağlayır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sensorları, LED-ləri, rezistorları tutub saxlayır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dövrəni səliqəli qurmağa kömək edir</a:t>
            </a:r>
            <a:br>
              <a:rPr lang="az-Latn-AZ" sz="1400"/>
            </a:br>
            <a:endParaRPr lang="en-US" sz="1400"/>
          </a:p>
          <a:p>
            <a:r>
              <a:rPr lang="en-US" sz="1400"/>
              <a:t>Onu “elektron Lego lövhəsi” kimi düşünmək olar.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Breadboard-da bəzi dəliklər bir-birinə bağlıdır, bəziləri isə heç əlaqəli deyil. Yan-yana olan hər 5 dəlik bir qrupdur və içəridən birləşib. Bu 5 dəlikdən hansına naqil salsan eyni xətt sayılır. Amma 6-cı dəlik artıq başqa xətdir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856A2-C1BF-6AE4-983C-C50AFBB40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48" y="3247324"/>
            <a:ext cx="9400652" cy="36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15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51909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258883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203704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771838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43054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410004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36954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969231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988823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4410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5B024-6F00-2FBA-2969-13C807CC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2" y="1409525"/>
            <a:ext cx="11248095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187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571474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287625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713782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885143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898076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324748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30388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51633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443866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8576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Daxili kliplər (Terminal Strips)</a:t>
            </a:r>
          </a:p>
          <a:p>
            <a:endParaRPr lang="en-US" sz="1400"/>
          </a:p>
          <a:p>
            <a:r>
              <a:rPr lang="en-US" sz="1400"/>
              <a:t>Breadboard-un altında metal kliplər var.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Bu kliplər:</a:t>
            </a:r>
            <a:r>
              <a:rPr lang="az-Latn-AZ" sz="14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daxilinə taxdığın naqilləri və komponent ayaqlarını bir–biri ilə birləşdirir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elektrik əlaqəsi yaradır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Bu əlaqə 5 dəlikdən ibarət qruplar şəklindədir – demək, eyni xəttə qoyulan 5 dəlik eyni elektrik xəttidir.</a:t>
            </a:r>
            <a:r>
              <a:rPr lang="az-Latn-AZ" sz="1400"/>
              <a:t> Eyni 5-lik xəttə taxılan hər şey artıq bir-birinə bağlıdır.</a:t>
            </a:r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DE01-3471-B481-6E5E-C2A887AA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08" y="3428703"/>
            <a:ext cx="5677392" cy="3429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48968-426A-B4F6-DD61-06355056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25" y="3737339"/>
            <a:ext cx="5235394" cy="28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413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428130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064781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108205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544419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208265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0313263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071077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717297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587786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7639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Arduino-da bizi maraqlandıran iki əsas pin var:</a:t>
            </a:r>
          </a:p>
          <a:p>
            <a:endParaRPr lang="az-Latn-AZ" sz="1400"/>
          </a:p>
          <a:p>
            <a:r>
              <a:rPr lang="en-US" sz="1400" b="1"/>
              <a:t>5V</a:t>
            </a:r>
            <a:r>
              <a:rPr lang="az-Latn-AZ" sz="1400" b="1"/>
              <a:t> (volt) pini</a:t>
            </a:r>
            <a:r>
              <a:rPr lang="az-Latn-AZ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elektrik göndərir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enerjini çıxarır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az-Latn-AZ" sz="1400"/>
              <a:t>“elektrik buradan çıxır” deməkdir</a:t>
            </a:r>
          </a:p>
          <a:p>
            <a:endParaRPr lang="az-Latn-AZ" sz="1400"/>
          </a:p>
          <a:p>
            <a:r>
              <a:rPr lang="az-Latn-AZ" sz="1400"/>
              <a:t>Bunu belə düşün: 5V = krandan çıxan su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GND (Ground)</a:t>
            </a:r>
            <a:r>
              <a:rPr lang="az-Latn-AZ" sz="1400" b="1"/>
              <a:t> pini</a:t>
            </a:r>
            <a:r>
              <a:rPr lang="az-Latn-AZ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elektrik geri qayıdır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dövrəni tamamlayır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“elektrik buradan qayıdır” deməkdir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Bunu da belə düşün: GND = kanalizasiya, suyun qayıtdığı yer</a:t>
            </a:r>
            <a:r>
              <a:rPr lang="az-Latn-AZ" sz="1400"/>
              <a:t>.</a:t>
            </a:r>
          </a:p>
          <a:p>
            <a:endParaRPr lang="az-Latn-AZ" sz="1400"/>
          </a:p>
          <a:p>
            <a:r>
              <a:rPr lang="en-US" sz="1400"/>
              <a:t>Əgər su çıxıb qayıtmasa, axın olmaz. Elektrik də eynən bu cürdür.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PLUS (+) və MİNUS (–) xətləri</a:t>
            </a:r>
            <a:r>
              <a:rPr lang="az-Latn-AZ" sz="140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Qırmızı xətt → PLUS (+)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Mavi xətt → MİNUS / GND (–)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Bunlar elektrik</a:t>
            </a:r>
            <a:r>
              <a:rPr lang="az-Latn-AZ" sz="1400"/>
              <a:t> (enerji)</a:t>
            </a:r>
            <a:r>
              <a:rPr lang="en-US" sz="1400"/>
              <a:t> paylama yollarıdır.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718BDB-1342-ED1F-99CC-864FFF5D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89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012175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922887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981614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303680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926249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340434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544147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912086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989029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2440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416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/>
              <a:t>1) </a:t>
            </a:r>
            <a:r>
              <a:rPr lang="es-ES" sz="1400" b="1"/>
              <a:t>Arduino-dan +5V qırmızı xətti o deməkdir ki</a:t>
            </a:r>
            <a:r>
              <a:rPr lang="es-ES" sz="1400"/>
              <a:t>: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Arduino-nun 5V pinindən bir naqil götürürsən</a:t>
            </a:r>
            <a:br>
              <a:rPr lang="en-US" sz="1400"/>
            </a:br>
            <a:r>
              <a:rPr lang="az-Latn-AZ" sz="1400"/>
              <a:t>və </a:t>
            </a:r>
            <a:r>
              <a:rPr lang="en-US" sz="1400"/>
              <a:t>onu breadboard-un qırmızı xəttinə taxırsan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Bunun nəticəsi o olur ki: 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Qırmızı xəttin bütün dəliklərində 5 volt elektrik var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Yəni qırmızı xətt: “enerji olan yol” olur</a:t>
            </a:r>
          </a:p>
          <a:p>
            <a:pPr lvl="1">
              <a:lnSpc>
                <a:spcPct val="150000"/>
              </a:lnSpc>
            </a:pPr>
            <a:endParaRPr lang="az-Latn-AZ" sz="1400"/>
          </a:p>
          <a:p>
            <a:pPr lvl="1">
              <a:lnSpc>
                <a:spcPct val="150000"/>
              </a:lnSpc>
            </a:pPr>
            <a:endParaRPr lang="az-Latn-AZ" sz="1400"/>
          </a:p>
          <a:p>
            <a:pPr marL="0" lvl="1">
              <a:lnSpc>
                <a:spcPct val="150000"/>
              </a:lnSpc>
            </a:pPr>
            <a:r>
              <a:rPr lang="az-Latn-AZ" sz="1400" b="1"/>
              <a:t>2) Arduino-dan gələn GND mavi xətti </a:t>
            </a:r>
            <a:r>
              <a:rPr lang="es-ES" sz="1400" b="1"/>
              <a:t>o deməkdir ki</a:t>
            </a:r>
            <a:r>
              <a:rPr lang="es-ES" sz="1400"/>
              <a:t>:</a:t>
            </a:r>
            <a:endParaRPr lang="az-Latn-AZ" sz="1400"/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Arduino-nun GND pinindən bir naqil götürürsən və onu breadboard-un mavi xəttinə taxırsan</a:t>
            </a:r>
            <a:br>
              <a:rPr lang="az-Latn-AZ" sz="1400"/>
            </a:br>
            <a:endParaRPr lang="az-Latn-AZ" sz="1400"/>
          </a:p>
          <a:p>
            <a:pPr marL="0" lvl="1">
              <a:lnSpc>
                <a:spcPct val="150000"/>
              </a:lnSpc>
            </a:pPr>
            <a:r>
              <a:rPr lang="az-Latn-AZ" sz="1400"/>
              <a:t>Nəticə: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mavi xəttin bütün dəlikləri elektrikin qayıtdığı yol olur</a:t>
            </a:r>
          </a:p>
          <a:p>
            <a:pPr marL="0" lvl="1">
              <a:lnSpc>
                <a:spcPct val="150000"/>
              </a:lnSpc>
            </a:pPr>
            <a:endParaRPr lang="az-Latn-AZ" sz="1400"/>
          </a:p>
          <a:p>
            <a:pPr marL="0" lvl="1">
              <a:lnSpc>
                <a:spcPct val="150000"/>
              </a:lnSpc>
            </a:pPr>
            <a:endParaRPr lang="az-Latn-AZ" sz="1400"/>
          </a:p>
          <a:p>
            <a:pPr marL="0" lvl="1">
              <a:lnSpc>
                <a:spcPct val="150000"/>
              </a:lnSpc>
            </a:pPr>
            <a:r>
              <a:rPr lang="az-Latn-AZ" sz="1400"/>
              <a:t>Niyə bunu edirik?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Çünki hər dəfə Arduino-dan birbaşa naqil çəkmək çətindir. 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Təsəvvür et ki, 5 LED və 3 sensor var. Əgər, hərəsinə ayrı-ayrı Arduino-dan 5V çəksən onda qarışıqlıq olar. </a:t>
            </a:r>
          </a:p>
          <a:p>
            <a:pPr marL="0" lvl="1">
              <a:lnSpc>
                <a:spcPct val="150000"/>
              </a:lnSpc>
            </a:pPr>
            <a:endParaRPr lang="az-Latn-AZ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15EB60-3BCC-8EB0-8E3B-A0BC84C5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08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085155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348978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7076649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148946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519245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42284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709368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179135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26187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563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Sadə real həyat nümunəsi</a:t>
            </a:r>
            <a:r>
              <a:rPr lang="az-Latn-AZ" sz="1400"/>
              <a:t>:</a:t>
            </a:r>
          </a:p>
          <a:p>
            <a:endParaRPr lang="en-US" sz="1400"/>
          </a:p>
          <a:p>
            <a:r>
              <a:rPr lang="en-US" sz="1400"/>
              <a:t>Elektrik şəbəkəsi kimi düşün</a:t>
            </a:r>
          </a:p>
          <a:p>
            <a:endParaRPr lang="en-US" sz="1400"/>
          </a:p>
          <a:p>
            <a:r>
              <a:rPr lang="en-US" sz="1400"/>
              <a:t>Elektrik stansiyası → Arduino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Qırmızı kabel → faza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Mavi kabel → neytral</a:t>
            </a:r>
          </a:p>
          <a:p>
            <a:endParaRPr lang="en-US" sz="1400"/>
          </a:p>
          <a:p>
            <a:r>
              <a:rPr lang="en-US" sz="1400"/>
              <a:t>Evdə: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prizdən enerji gəlir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lampa işləyir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elektrik geri qayıdır</a:t>
            </a:r>
          </a:p>
          <a:p>
            <a:endParaRPr lang="en-US" sz="1400"/>
          </a:p>
          <a:p>
            <a:r>
              <a:rPr lang="en-US" sz="1400"/>
              <a:t>Breadboard-da da: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5V gəlir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 işləyir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GND-yə qayıdır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Qısa</a:t>
            </a:r>
            <a:r>
              <a:rPr lang="az-Latn-AZ" sz="1400"/>
              <a:t>ca: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5V → qırmızı xətt → enerji gəlir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GND → mavi xətt → enerji qayıdır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Qırmızı + mavi birlikdə → dövrə işləyir</a:t>
            </a:r>
            <a:r>
              <a:rPr lang="az-Latn-AZ" sz="1400"/>
              <a:t>. Enerji qayıtmalıdır ki, dövrə yaransın.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Tək biri → heç nə işləmir</a:t>
            </a:r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6431184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173904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194241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094160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515074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059893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4217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731696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953151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240473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36048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Ortadakı uzun boşluq nədir? (DIP support)</a:t>
            </a:r>
          </a:p>
          <a:p>
            <a:endParaRPr lang="en-US" sz="1400"/>
          </a:p>
          <a:p>
            <a:r>
              <a:rPr lang="en-US" sz="1400"/>
              <a:t>Bu uzun boşluq DIP support adlanır.</a:t>
            </a:r>
          </a:p>
          <a:p>
            <a:endParaRPr lang="en-US" sz="1400"/>
          </a:p>
          <a:p>
            <a:r>
              <a:rPr lang="en-US" sz="1400"/>
              <a:t>Əsas vəzifəsi:</a:t>
            </a:r>
            <a:endParaRPr lang="az-Latn-AZ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Sol tərəfi sağ tərəfdən ayırmaq</a:t>
            </a:r>
            <a:r>
              <a:rPr lang="az-Latn-AZ" sz="1400"/>
              <a:t>dır</a:t>
            </a:r>
            <a:endParaRPr lang="en-US" sz="1400"/>
          </a:p>
          <a:p>
            <a:endParaRPr lang="en-US" sz="1400"/>
          </a:p>
          <a:p>
            <a:r>
              <a:rPr lang="en-US" sz="1400"/>
              <a:t>Bu boşluq olmasa: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çip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tranzistor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hamısı öz ayaqları ilə bir-birinə toxunardı</a:t>
            </a:r>
            <a:r>
              <a:rPr lang="az-Latn-AZ" sz="1400"/>
              <a:t> və qısa qapanma baş verərdi.</a:t>
            </a:r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C8C49-4B5D-DF36-B842-DB0BDB00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99" r="9517"/>
          <a:stretch/>
        </p:blipFill>
        <p:spPr>
          <a:xfrm>
            <a:off x="6729918" y="0"/>
            <a:ext cx="5460460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510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78949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770602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170969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120668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40925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927914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83294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334132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104486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9477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ABCDE</a:t>
            </a:r>
            <a:r>
              <a:rPr lang="en-US" sz="1400"/>
              <a:t> və </a:t>
            </a:r>
            <a:r>
              <a:rPr lang="en-US" sz="1400" b="1"/>
              <a:t>FGHİJ</a:t>
            </a:r>
            <a:r>
              <a:rPr lang="en-US" sz="1400"/>
              <a:t> nə deməkdir?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Breadboard-un ortasında hər sətir belə bölünüb: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Çox vacib qayda: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A-B-C-D-E → bir-birinə BAĞLIDIR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F-G-H-I-J → bir-birinə BAĞLIDIR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 ilə F arasında → BAĞLANTI YOXDUR</a:t>
            </a:r>
          </a:p>
          <a:p>
            <a:endParaRPr lang="en-US" sz="1400"/>
          </a:p>
          <a:p>
            <a:r>
              <a:rPr lang="en-US" sz="1400"/>
              <a:t>Ortadakı boşluq buna görə var.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Əgər məsələn LED “Tam sol” yaxud “tam sağ” tərəfdə olsa nə baş verir?</a:t>
            </a:r>
          </a:p>
          <a:p>
            <a:endParaRPr lang="en-US" sz="1400"/>
          </a:p>
          <a:p>
            <a:r>
              <a:rPr lang="en-US" sz="1400"/>
              <a:t>LED-i tam sol tərəfdə taxsaq (A və C məsələn)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bir ayağı A10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o biri ayağı C10</a:t>
            </a:r>
          </a:p>
          <a:p>
            <a:r>
              <a:rPr lang="en-US" sz="1400"/>
              <a:t>olarsa və bunlar A-B-C-D-E qrupundadırsa, LED-in iki ayağı birbaşa birləşir.</a:t>
            </a:r>
          </a:p>
          <a:p>
            <a:endParaRPr lang="az-Latn-AZ" sz="1400"/>
          </a:p>
          <a:p>
            <a:endParaRPr lang="en-US" sz="1400"/>
          </a:p>
          <a:p>
            <a:r>
              <a:rPr lang="en-US" sz="1400"/>
              <a:t>Nəticədə isə: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cərəyan LED-in içindən keçmir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 yanmır</a:t>
            </a:r>
          </a:p>
          <a:p>
            <a:endParaRPr lang="en-US" sz="1400"/>
          </a:p>
          <a:p>
            <a:r>
              <a:rPr lang="en-US" sz="1400"/>
              <a:t>Bu səhv qoş</a:t>
            </a:r>
            <a:r>
              <a:rPr lang="az-Latn-AZ" sz="1400"/>
              <a:t>ul</a:t>
            </a:r>
            <a:r>
              <a:rPr lang="en-US" sz="1400"/>
              <a:t>madır.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2FB72-0F74-109B-7CFB-2814A391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652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3744280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519281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433716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8693942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935785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036331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771509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8493595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882082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319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Arduino nə üçün yaradılıb?</a:t>
            </a:r>
          </a:p>
          <a:p>
            <a:endParaRPr lang="en-US" sz="1400"/>
          </a:p>
          <a:p>
            <a:r>
              <a:rPr lang="en-US" sz="1400"/>
              <a:t>Arduino: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elektronikanı hamı üçün əlçatan etmək,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proqramlaşdırmanı fiziki dünyaya bağlamaq,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“fikrim var, amma necə edim?” deyən insanlara yol açmaq üçün yaradılıb.</a:t>
            </a:r>
          </a:p>
          <a:p>
            <a:endParaRPr lang="en-US" sz="1400"/>
          </a:p>
          <a:p>
            <a:r>
              <a:rPr lang="en-US" sz="1400"/>
              <a:t>Ona görə də: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sadədir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ucuzdur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öyrənməsi rahatdır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səhv etməkdən qorxutmur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Arduino: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tələbələr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müəllimlər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hobbi ilə məşğul olanlar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robototexnika öyrənənlər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avtomatika ilə maraqlananlar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“özüm nəsə düzəltmək istəyirəm” deyən hər kəs üçündür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Peşəkar olmaq məcburi deyil, maraqlı olmaq kifayətdir.</a:t>
            </a:r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960142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Bəs bir ayaq A5 digər ayaq C10 olarsa ?</a:t>
            </a:r>
          </a:p>
          <a:p>
            <a:endParaRPr lang="az-Latn-AZ" sz="1400"/>
          </a:p>
          <a:p>
            <a:r>
              <a:rPr lang="en-US" sz="1400"/>
              <a:t>Qısa cavab: yenə də səhvdir, LED yanmaz.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Halbuki, Breadboard-da eyni nömrəli sütunda olan A-B-C-D-E </a:t>
            </a:r>
            <a:br>
              <a:rPr lang="az-Latn-AZ" sz="1400"/>
            </a:br>
            <a:r>
              <a:rPr lang="az-Latn-AZ" sz="1400"/>
              <a:t>dəlikləri bir-birinə bağlıdır.</a:t>
            </a:r>
          </a:p>
          <a:p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A5, B5, C5, D5, E5 → hamısı eyni xətdir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A10, B10, C10, D10, E10 → hamısı başqa bir xətdir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İndi nümunəni analiz edək. LED ayaqları haradadır?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/>
              <a:t>Ayaq 1 → A5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/>
              <a:t>Ayaq 2 → C10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Bunlar: fərqli xətlərdir (5 və 10)</a:t>
            </a:r>
            <a:r>
              <a:rPr lang="az-Latn-AZ" sz="1400"/>
              <a:t>. Deməli birbaşa qısaqapanma YOXDUR (bu artıq yaxşı xəbərdir). Bəs onda niyə yenə işləmir?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Çünki, hər iki ayaq eyni tərəfdədir (ABCDE)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Amma: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nə +5V qoşulub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nə GND qoşulub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/>
              <a:t>nə də LED-in ayaqları arasında düzgün enerji axını var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LED-in ayaqları sadəcə: “iki ayrı, amma enerjisiz nöqtədə” dayanır</a:t>
            </a:r>
            <a:r>
              <a:rPr lang="az-Latn-AZ" sz="1400"/>
              <a:t>.</a:t>
            </a:r>
          </a:p>
          <a:p>
            <a:r>
              <a:rPr lang="en-US" sz="1400"/>
              <a:t>LED-in yanması üçün bu zəncir tam olmalıdır:</a:t>
            </a:r>
            <a:r>
              <a:rPr lang="az-Latn-AZ" sz="1400"/>
              <a:t> +5V → LED → GND</a:t>
            </a:r>
          </a:p>
          <a:p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B2FB72-0F74-109B-7CFB-2814A391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8945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03447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87757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1707225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716372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604868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88932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625928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6463233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194379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2618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“Bəs nə vaxt işləyərdi?”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Əgər belə </a:t>
            </a:r>
            <a:r>
              <a:rPr lang="az-Latn-AZ" sz="1400"/>
              <a:t>olsaydı</a:t>
            </a:r>
            <a:r>
              <a:rPr lang="en-US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A5 → qırmızı xəttdən +5V verilsə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C10 → rezistorla mavi xəttə (GND) bağlansaydı</a:t>
            </a:r>
            <a:endParaRPr lang="az-Latn-AZ" sz="1400"/>
          </a:p>
          <a:p>
            <a:endParaRPr lang="az-Latn-AZ" sz="1400"/>
          </a:p>
          <a:p>
            <a:r>
              <a:rPr lang="az-Latn-AZ" sz="1400"/>
              <a:t>Bunlar haqqında növbəti dərslərdə keçəcəyik.</a:t>
            </a:r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P</a:t>
            </a:r>
            <a:r>
              <a:rPr lang="en-US" sz="1400"/>
              <a:t>roblem</a:t>
            </a:r>
            <a:r>
              <a:rPr lang="az-Latn-AZ" sz="1400"/>
              <a:t>,</a:t>
            </a:r>
            <a:r>
              <a:rPr lang="en-US" sz="1400"/>
              <a:t> </a:t>
            </a:r>
            <a:r>
              <a:rPr lang="az-Latn-AZ" sz="1400"/>
              <a:t>qoşulmaların </a:t>
            </a:r>
            <a:r>
              <a:rPr lang="en-US" sz="1400"/>
              <a:t>tam sol tərəfdə olma</a:t>
            </a:r>
            <a:r>
              <a:rPr lang="az-Latn-AZ" sz="1400"/>
              <a:t>ğında</a:t>
            </a:r>
            <a:r>
              <a:rPr lang="en-US" sz="1400"/>
              <a:t> yox enerji yolunun </a:t>
            </a:r>
            <a:br>
              <a:rPr lang="az-Latn-AZ" sz="1400"/>
            </a:br>
            <a:r>
              <a:rPr lang="en-US" sz="1400"/>
              <a:t>olmamasındadır</a:t>
            </a:r>
            <a:r>
              <a:rPr lang="az-Latn-AZ" sz="1400"/>
              <a:t>.</a:t>
            </a:r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Səhv düşüncə odur ki, “LED mütləq boşluğun iki tərəfində olmalıdır”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Düzgün düşüncə odur ki, LED-in ayaqları elektrikcə ayrı xətlərdə olmalıdır və </a:t>
            </a:r>
            <a:r>
              <a:rPr lang="az-Latn-AZ" sz="1400" b="1"/>
              <a:t>+</a:t>
            </a:r>
            <a:r>
              <a:rPr lang="az-Latn-AZ" sz="1400"/>
              <a:t> ilə </a:t>
            </a:r>
            <a:r>
              <a:rPr lang="az-Latn-AZ" sz="1400" b="1"/>
              <a:t>–</a:t>
            </a:r>
            <a:r>
              <a:rPr lang="az-Latn-AZ" sz="1400"/>
              <a:t> arasında yol olmalıdır</a:t>
            </a:r>
          </a:p>
          <a:p>
            <a:endParaRPr lang="az-Latn-AZ" sz="1400"/>
          </a:p>
          <a:p>
            <a:r>
              <a:rPr lang="en-US" sz="1400"/>
              <a:t>Boşluq (ravine) sadəcə, ən rahat, ən təhlükəsiz və ən az səhv olan yollardan biridir.</a:t>
            </a:r>
            <a:endParaRPr lang="ru-RU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AE9432-D05D-3C48-DB9E-2882ED3B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0"/>
            <a:ext cx="6754238" cy="2594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6819A5-7443-6DF7-C1EA-A2AB8DB9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6630"/>
            <a:ext cx="4114800" cy="27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2986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7440985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6829534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063948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328040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8880604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027451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3091779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433725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606248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5937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breadboard-da </a:t>
            </a:r>
            <a:r>
              <a:rPr lang="en-US" sz="1400" b="1"/>
              <a:t>ən çox çaşdıran hissə məhz power rail-lərdir</a:t>
            </a:r>
            <a:r>
              <a:rPr lang="az-Latn-AZ" sz="1400" b="1"/>
              <a:t>.</a:t>
            </a:r>
            <a:br>
              <a:rPr lang="az-Latn-AZ" sz="1400" b="1"/>
            </a:br>
            <a:br>
              <a:rPr lang="az-Latn-AZ" sz="1400"/>
            </a:br>
            <a:br>
              <a:rPr lang="az-Latn-AZ" sz="1400"/>
            </a:br>
            <a:r>
              <a:rPr lang="az-Latn-AZ" sz="1400"/>
              <a:t>Power rail nədir? (qırmızı və mavi xətlər)</a:t>
            </a:r>
          </a:p>
          <a:p>
            <a:endParaRPr lang="az-Latn-AZ" sz="1400"/>
          </a:p>
          <a:p>
            <a:r>
              <a:rPr lang="az-Latn-AZ" sz="1400"/>
              <a:t>Şəkildə gördüyün uzun qırmızı (+) və uzun mavi (−) xətlər:</a:t>
            </a:r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Normalda sol tərəfdəki qırmızı xətt ilə sağ tərəfdəki qırmızı xət bir-birinə avtomatik bağlı deyil</a:t>
            </a:r>
            <a:r>
              <a:rPr lang="az-Latn-AZ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Həmçinin</a:t>
            </a:r>
            <a:r>
              <a:rPr lang="en-US" sz="1400"/>
              <a:t> sol tərəfdəki </a:t>
            </a:r>
            <a:r>
              <a:rPr lang="az-Latn-AZ" sz="1400"/>
              <a:t>mavi</a:t>
            </a:r>
            <a:r>
              <a:rPr lang="en-US" sz="1400"/>
              <a:t> xətt ilə sağ tərəfdəki </a:t>
            </a:r>
            <a:r>
              <a:rPr lang="az-Latn-AZ" sz="1400"/>
              <a:t>mavi</a:t>
            </a:r>
            <a:r>
              <a:rPr lang="en-US" sz="1400"/>
              <a:t> xət bir-birinə avtomatik bağlı deyil.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Əgər Arduino-dan +5V yalnız sol qırmızıya vermisənsə sağ qırmızı boş qalır.  </a:t>
            </a:r>
            <a:endParaRPr lang="az-Latn-AZ" sz="1400"/>
          </a:p>
          <a:p>
            <a:endParaRPr lang="az-Latn-AZ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Bunun üçün `</a:t>
            </a:r>
            <a:r>
              <a:rPr lang="en-US" sz="1400" b="1">
                <a:solidFill>
                  <a:srgbClr val="FF0000"/>
                </a:solidFill>
              </a:rPr>
              <a:t>qırmızı → qırmızı</a:t>
            </a:r>
            <a:r>
              <a:rPr lang="az-Latn-AZ" sz="1400"/>
              <a:t>`</a:t>
            </a:r>
            <a:r>
              <a:rPr lang="en-US" sz="1400"/>
              <a:t> jumper istifadə edilir ki, </a:t>
            </a:r>
            <a:r>
              <a:rPr lang="az-Latn-AZ" sz="1400"/>
              <a:t>hər iki </a:t>
            </a:r>
            <a:r>
              <a:rPr lang="en-US" sz="1400"/>
              <a:t>tərəfdə </a:t>
            </a:r>
            <a:r>
              <a:rPr lang="en-US" sz="1400" b="1"/>
              <a:t>+5V </a:t>
            </a:r>
            <a:r>
              <a:rPr lang="az-Latn-AZ" sz="1400"/>
              <a:t>olsun.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400"/>
              <a:t>Bunun üçün `</a:t>
            </a:r>
            <a:r>
              <a:rPr lang="en-US" sz="1400" b="1">
                <a:solidFill>
                  <a:srgbClr val="0070C0"/>
                </a:solidFill>
              </a:rPr>
              <a:t>mavi → mavi jumper</a:t>
            </a:r>
            <a:r>
              <a:rPr lang="az-Latn-AZ" sz="1400"/>
              <a:t>`</a:t>
            </a:r>
            <a:r>
              <a:rPr lang="en-US" sz="1400"/>
              <a:t> jumper istifadə edilir ki, </a:t>
            </a:r>
            <a:r>
              <a:rPr lang="az-Latn-AZ" sz="1400"/>
              <a:t>hər iki </a:t>
            </a:r>
            <a:r>
              <a:rPr lang="en-US" sz="1400"/>
              <a:t>tərəfdə </a:t>
            </a:r>
            <a:r>
              <a:rPr lang="en-US" sz="1400" b="1"/>
              <a:t>GND</a:t>
            </a:r>
            <a:r>
              <a:rPr lang="en-US" sz="1400"/>
              <a:t> </a:t>
            </a:r>
            <a:r>
              <a:rPr lang="az-Latn-AZ" sz="1400"/>
              <a:t>olsun. </a:t>
            </a:r>
          </a:p>
          <a:p>
            <a:endParaRPr lang="az-Latn-AZ" sz="1400"/>
          </a:p>
          <a:p>
            <a:r>
              <a:rPr lang="az-Latn-AZ" sz="1400" b="1">
                <a:highlight>
                  <a:srgbClr val="FFFF00"/>
                </a:highlight>
              </a:rPr>
              <a:t>NOT</a:t>
            </a:r>
            <a:r>
              <a:rPr lang="az-Latn-AZ" sz="1400"/>
              <a:t>: mavi əvəzinə bu qara rəngdə olur bəzən.</a:t>
            </a:r>
          </a:p>
          <a:p>
            <a:endParaRPr lang="az-Latn-AZ" sz="1400"/>
          </a:p>
          <a:p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8E32A-6115-B29F-16FB-390E3D1F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672" y="0"/>
            <a:ext cx="4429328" cy="28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4517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684499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045683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57149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26673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343981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0609214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6114124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067992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03701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3712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7925367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830436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5317378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3570714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8110031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8890652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598635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213533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9065961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9663978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8124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1105829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2198808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4553308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4256041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085255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3065111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1940661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097681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3683220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344510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34090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4018121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0898896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3890991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7605648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58296828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8015567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9649794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8801699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300258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7620598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10579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9358783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290809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8280750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5416237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66289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4902665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05957587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4311431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62766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7258427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20795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5083517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6592803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5145436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6565317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5027400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3459577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5113193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5156478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821812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8431422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8643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9462299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4679124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4728708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0976269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6895109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7632089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1405654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8497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400073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13937736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9728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7838252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2438509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1148493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7866168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3446735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08369781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2930154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02462141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6197246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9391752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624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İndi isə</a:t>
            </a:r>
            <a:r>
              <a:rPr lang="en-US" sz="1400"/>
              <a:t> Arduino vs Raspberry Pi fərqini texniki terminlərlə boğmadan, məntiq üzərindən izah edək.</a:t>
            </a:r>
            <a:endParaRPr lang="az-Latn-AZ" sz="1400"/>
          </a:p>
          <a:p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 qərar verən bir nəzarətçidir,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Raspberry Pi isə tam bir kompüterdir.</a:t>
            </a:r>
            <a:endParaRPr lang="az-Latn-AZ" sz="1400"/>
          </a:p>
          <a:p>
            <a:endParaRPr lang="az-Latn-AZ" sz="1400"/>
          </a:p>
          <a:p>
            <a:r>
              <a:rPr lang="en-US" sz="1400"/>
              <a:t>Arduino necə düşünür?</a:t>
            </a:r>
          </a:p>
          <a:p>
            <a:endParaRPr lang="en-US" sz="1400"/>
          </a:p>
          <a:p>
            <a:r>
              <a:rPr lang="en-US" sz="1400"/>
              <a:t>Arduino: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tək bir proqramı işlədər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eyni işi dayanmadan və stabil şəkildə yerinə yetirər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açılan kimi dərhal işləməyə başlayar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real vaxtda reaksiyaya uyğundur</a:t>
            </a:r>
          </a:p>
          <a:p>
            <a:endParaRPr lang="en-US" sz="1400"/>
          </a:p>
          <a:p>
            <a:r>
              <a:rPr lang="en-US" sz="1400"/>
              <a:t>Məsələn: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düyməyə basıldı → işıq yandı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temperatur artdı → fan işə düşdü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qapı açıldı → siqnal çaldı</a:t>
            </a:r>
            <a:endParaRPr lang="az-Latn-AZ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/>
              <a:t>Arduino üçün “gözləmək” yoxdur, daim ayıqdır.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37625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500764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2582901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16756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47123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968459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1324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73405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81417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43934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59864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24861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6300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Raspberry Pi necə düşünür?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Raspberry Pi: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əməliyyat sistemi işlədir (Linux)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eyni anda çox iş görə bilir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monitor, klaviatura, internetlə işləyir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kompüter kimidir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r>
              <a:rPr lang="en-US" sz="1400"/>
              <a:t>Məsələn: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veb sayt açır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kamera görüntüsünü emal edir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Wi-Fi ilə məlumat göndərir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Python, Node.js, Java və s. işlədə bilir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Raspberry Pi düşünür, hesablayır, analiz edir.</a:t>
            </a:r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86939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97356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65616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19129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52128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50195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6465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52674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08757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04984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4013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817489-BAA2-6B9B-FEB4-1ECAB74FF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93652"/>
              </p:ext>
            </p:extLst>
          </p:nvPr>
        </p:nvGraphicFramePr>
        <p:xfrm>
          <a:off x="906294" y="1783080"/>
          <a:ext cx="10515600" cy="32918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2746988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8640437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1523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Mövzu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Arduino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Raspberry 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34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Tipi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Nəzarətçi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Mini kompüter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06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Əməliyyat sistemi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Yoxdur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50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Açılış sürəti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Bir neçə saniyə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71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Real vaxt reaksiyası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Çox yaxşı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Məhdud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28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Sensor oxuma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Birbaşa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Əlavə qurğu ilə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064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Enerji sərfiyyatı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314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Stabil iş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Çox yüksək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090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İnternet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Əlavə modul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Daxili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89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874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658242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40074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40642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66011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66284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67219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278029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3990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102589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888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075938-D53E-1825-510E-35C7931A0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361977"/>
              </p:ext>
            </p:extLst>
          </p:nvPr>
        </p:nvGraphicFramePr>
        <p:xfrm>
          <a:off x="1011677" y="719666"/>
          <a:ext cx="9148324" cy="5545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4162">
                  <a:extLst>
                    <a:ext uri="{9D8B030D-6E8A-4147-A177-3AD203B41FA5}">
                      <a16:colId xmlns:a16="http://schemas.microsoft.com/office/drawing/2014/main" val="801044206"/>
                    </a:ext>
                  </a:extLst>
                </a:gridCol>
                <a:gridCol w="4574162">
                  <a:extLst>
                    <a:ext uri="{9D8B030D-6E8A-4147-A177-3AD203B41FA5}">
                      <a16:colId xmlns:a16="http://schemas.microsoft.com/office/drawing/2014/main" val="3310628568"/>
                    </a:ext>
                  </a:extLst>
                </a:gridCol>
              </a:tblGrid>
              <a:tr h="651934">
                <a:tc gridSpan="2">
                  <a:txBody>
                    <a:bodyPr/>
                    <a:lstStyle/>
                    <a:p>
                      <a:pPr algn="ctr"/>
                      <a:r>
                        <a:rPr lang="en-US" b="1"/>
                        <a:t>Hansını nə vaxt seçməli?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860081"/>
                  </a:ext>
                </a:extLst>
              </a:tr>
              <a:tr h="4893194"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Arduino seç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sensor oxuyacaqsansa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motor, rele, LED idarə edəcəksənsə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sistem 24/7 stabil işləməlidirsə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sadə və sürətli reaksiya lazımdırsa</a:t>
                      </a:r>
                    </a:p>
                    <a:p>
                      <a:pPr algn="l"/>
                      <a:endParaRPr lang="en-US"/>
                    </a:p>
                    <a:p>
                      <a:pPr algn="l"/>
                      <a:r>
                        <a:rPr lang="en-US" b="1"/>
                        <a:t>Misal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avtomatik suvarma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ağıllı işıqlandırma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təhlükəsizlik siqnalı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robot motor idarəsi</a:t>
                      </a:r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/>
                        <a:t>Raspberry Pi seç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ekran, kamera, internet lazımdırsa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məlumat analiz ediləcəksə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server və ya veb interfeys quracaqsansa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süni intellekt, OpenCV, media mərkəzi planın varsa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/>
                    </a:p>
                    <a:p>
                      <a:pPr algn="l"/>
                      <a:r>
                        <a:rPr lang="en-US" b="1"/>
                        <a:t>Misal</a:t>
                      </a:r>
                      <a:r>
                        <a:rPr lang="en-US"/>
                        <a:t>: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ağıllı ev paneli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üz tanıma sistemi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media server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/>
                        <a:t>IoT mərkəz cihazı</a:t>
                      </a:r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943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40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225443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78866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994609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577602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89133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8020906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8997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79182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4170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549825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/>
              <a:t>Arduino üçün set almaq yaxud Tinkercad ilə öyrənmək olar: </a:t>
            </a:r>
            <a:r>
              <a:rPr lang="az-Latn-AZ" sz="1400">
                <a:hlinkClick r:id="rId2"/>
              </a:rPr>
              <a:t>https://www.tinkercad.com/projects/Basics-of-Arduino-TINKERCAD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az-Latn-AZ" sz="1400"/>
              <a:t>Tinkercad elə bir platformadır ki, heç bir Arduino seti almadan məşq edə bilərsin. </a:t>
            </a:r>
          </a:p>
          <a:p>
            <a:endParaRPr lang="az-Latn-AZ" sz="1400"/>
          </a:p>
          <a:p>
            <a:r>
              <a:rPr lang="en-US" sz="1400"/>
              <a:t>Tinkercad — brauzerdə işləyən, proqram yükləmədən istifadə olunan öyrədici onlayn platformadır.</a:t>
            </a:r>
          </a:p>
          <a:p>
            <a:r>
              <a:rPr lang="en-US" sz="1400"/>
              <a:t>Əsas məqsədi: təcrübə edərək öyrətmək.</a:t>
            </a:r>
          </a:p>
          <a:p>
            <a:endParaRPr lang="en-US" sz="1400"/>
          </a:p>
          <a:p>
            <a:r>
              <a:rPr lang="en-US" sz="1400"/>
              <a:t>O, üç istiqaməti bir araya gətirir: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3D modelləşdirmə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Elektronika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Arduino proqramlaşdırma</a:t>
            </a:r>
          </a:p>
          <a:p>
            <a:endParaRPr lang="en-US" sz="1400"/>
          </a:p>
          <a:p>
            <a:r>
              <a:rPr lang="en-US" sz="1400"/>
              <a:t>Bizim üçün ən maraqlı hissə isə Arduino simulyasiyasıdır.</a:t>
            </a:r>
            <a:endParaRPr lang="az-Latn-AZ" sz="1400"/>
          </a:p>
          <a:p>
            <a:endParaRPr lang="az-Latn-AZ" sz="1400" b="1"/>
          </a:p>
          <a:p>
            <a:r>
              <a:rPr lang="en-US" sz="1400" b="1"/>
              <a:t>Tinkercad-də</a:t>
            </a:r>
            <a:r>
              <a:rPr lang="en-US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Arduino Uno lövhəsi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Breadboard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LED, rezistor, düymə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Sensorlar (temperatur, məsafə və s.)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Motorlar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hamısı virtual şəkildə mövcuddur.</a:t>
            </a:r>
          </a:p>
          <a:p>
            <a:endParaRPr lang="en-US" sz="1400"/>
          </a:p>
          <a:p>
            <a:r>
              <a:rPr lang="en-US" sz="1400" b="1"/>
              <a:t>Yəni</a:t>
            </a:r>
            <a:r>
              <a:rPr lang="en-US" sz="1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fiziki kart almırsan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kabel qoşmursan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yanma, sıradan çıxma riski yoxdur</a:t>
            </a:r>
            <a:endParaRPr lang="az-Latn-AZ" sz="1400"/>
          </a:p>
          <a:p>
            <a:endParaRPr lang="ru-RU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AE178-A25B-8A9A-6E3A-B9603ABA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072" y="3540868"/>
            <a:ext cx="7128305" cy="33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69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13881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8614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1442142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973348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796149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4619129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4259557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461749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500893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57415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Tinkercad-də sən: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Arduino ilə LED yandıra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düymə ilə idarə qura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sensorlardan dəyər oxuya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motor fırlada bilərsən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/>
              <a:t>kod yazıb dərhal nəticəni görə bilərsən</a:t>
            </a:r>
          </a:p>
          <a:p>
            <a:endParaRPr lang="en-US" sz="1400"/>
          </a:p>
          <a:p>
            <a:r>
              <a:rPr lang="en-US" sz="1400"/>
              <a:t>Və ən gözəli:</a:t>
            </a:r>
            <a:r>
              <a:rPr lang="az-Latn-AZ" sz="1400"/>
              <a:t> </a:t>
            </a:r>
            <a:r>
              <a:rPr lang="en-US" sz="1400"/>
              <a:t>“Start Simulation” düyməsinə basan kimi sistem işləyir.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Proqramlaşdırma necə edilir?</a:t>
            </a:r>
          </a:p>
          <a:p>
            <a:endParaRPr lang="en-US" sz="1400"/>
          </a:p>
          <a:p>
            <a:r>
              <a:rPr lang="en-US" sz="1400" b="1"/>
              <a:t>İki yol var</a:t>
            </a:r>
            <a:r>
              <a:rPr lang="en-US" sz="1400"/>
              <a:t>:</a:t>
            </a:r>
            <a:endParaRPr lang="az-Latn-AZ" sz="1400"/>
          </a:p>
          <a:p>
            <a:endParaRPr lang="en-US" sz="1400"/>
          </a:p>
          <a:p>
            <a:r>
              <a:rPr lang="en-US" sz="1400"/>
              <a:t>1. Bloklarla proqramlaşdırma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sürüklə-burax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yeni başlayanlar üçün idealdır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məntiqi başa düşməyə kömək edir</a:t>
            </a:r>
          </a:p>
          <a:p>
            <a:endParaRPr lang="en-US" sz="1400"/>
          </a:p>
          <a:p>
            <a:r>
              <a:rPr lang="en-US" sz="1400"/>
              <a:t>2. Kodla proqramlaşdırma (C/C++)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real Arduino dili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yazdığın kod fiziki Arduino-da da işləyər</a:t>
            </a:r>
            <a:endParaRPr lang="az-Latn-AZ" sz="1400"/>
          </a:p>
          <a:p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954125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44518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70256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021237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886140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8976902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58828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596538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709366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55317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17447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Tinkercad real Arduino-nu əvəz edirmi?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Öyrənmə mərhələsində — bəli.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Peşəkar və real layihədə — yox.</a:t>
            </a:r>
          </a:p>
          <a:p>
            <a:endParaRPr lang="az-Latn-AZ" sz="1400"/>
          </a:p>
          <a:p>
            <a:r>
              <a:rPr lang="en-US" sz="1400"/>
              <a:t>Çünki: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real həyatda səs-küy, gecikmə, fiziki problemlər olur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sensor davranışı hər zaman ideal olmur</a:t>
            </a:r>
            <a:endParaRPr lang="az-Latn-AZ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763231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6203748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207668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13782050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8703103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45194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7311177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3550651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23286811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8269131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A20FC-FE68-E2CD-C4EE-CD9595D948E0}"/>
              </a:ext>
            </a:extLst>
          </p:cNvPr>
          <p:cNvSpPr txBox="1"/>
          <p:nvPr/>
        </p:nvSpPr>
        <p:spPr>
          <a:xfrm>
            <a:off x="1622" y="0"/>
            <a:ext cx="12190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.</a:t>
            </a: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3270481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2089</Words>
  <Application>Microsoft Office PowerPoint</Application>
  <PresentationFormat>Widescreen</PresentationFormat>
  <Paragraphs>676</Paragraphs>
  <Slides>301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301</vt:i4>
      </vt:variant>
    </vt:vector>
  </HeadingPairs>
  <TitlesOfParts>
    <vt:vector size="306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36</cp:revision>
  <dcterms:created xsi:type="dcterms:W3CDTF">2026-02-03T10:24:36Z</dcterms:created>
  <dcterms:modified xsi:type="dcterms:W3CDTF">2026-02-04T08:28:51Z</dcterms:modified>
</cp:coreProperties>
</file>